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4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2" d="100"/>
          <a:sy n="72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6A23-F8FE-4013-8B7C-AC41097A47BA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B22-197F-40D8-82CA-C8454E6A7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CBF1-836C-473E-AA66-D3CD02E2B039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E1871-D469-4D5A-BFBE-2D5E8D4291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F366-5C81-48B2-95E2-092888E50504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3C45E-672C-4E86-AA61-222AC6AFB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6C65A-F10F-42D1-8B67-74D1ADAAA3DE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3EF2-6C30-440D-B0F4-5663C260D0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A34B-BD81-4445-AAFE-2F0FBD0611A3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C964-EE11-4ADD-A7E8-F4C0AF1AD1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BD32-1B68-4E0C-8118-6B8219894C87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93380-5F1A-4624-A299-48349B6E6E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0425-AF15-48B2-8585-0834756F5AE2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9220-4B86-4A7C-8DE6-9720C1885D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7A01-B8CF-4275-8BAA-50F2CE72FDC0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8563-1227-4E72-9C27-0BADAAFD12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A59A-E501-47F9-8FF4-387BF4895B67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D6B5-F910-4240-80A4-9B18B5A13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A4360-2E27-4C67-ACD5-52B99D3703FD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74CD-C3AD-40DA-8B2A-F99058CC91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F81A-2E96-45E8-9633-2C82352B14AF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C16C0-5440-4256-B101-A79EECBF71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A7165A-DDD6-4803-AF2F-2CCBFBE02A67}" type="datetimeFigureOut">
              <a:rPr lang="en-GB"/>
              <a:pPr>
                <a:defRPr/>
              </a:pPr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30E5A-F423-4FFF-9C8A-57F83229CC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dofe.org/media/viewfile.aspx?filepath=1_20080826120421_e_@@_DofE_full_logo.jpg&amp;filetype=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dofe.org/media/viewfile.aspx?filepath=1_20080826120421_e_@@_DofE_full_logo.jpg&amp;filetype=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writeawriting.com/wp-content/uploads/2011/05/How-To-Write-A-Weather-Report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1557338"/>
            <a:ext cx="8497887" cy="4679950"/>
          </a:xfrm>
        </p:spPr>
        <p:txBody>
          <a:bodyPr>
            <a:normAutofit/>
          </a:bodyPr>
          <a:lstStyle/>
          <a:p>
            <a:pPr eaLnBrk="1" hangingPunct="1"/>
            <a:endParaRPr lang="en-GB" b="1" smtClean="0">
              <a:solidFill>
                <a:srgbClr val="898989"/>
              </a:solidFill>
              <a:latin typeface="Georgia" pitchFamily="18" charset="0"/>
            </a:endParaRPr>
          </a:p>
          <a:p>
            <a:pPr eaLnBrk="1" hangingPunct="1"/>
            <a:endParaRPr lang="en-GB" sz="1500" b="1" smtClean="0">
              <a:solidFill>
                <a:schemeClr val="tx1"/>
              </a:solidFill>
            </a:endParaRPr>
          </a:p>
          <a:p>
            <a:pPr eaLnBrk="1" hangingPunct="1"/>
            <a:r>
              <a:rPr lang="en-GB" sz="4600" b="1" smtClean="0">
                <a:solidFill>
                  <a:schemeClr val="tx1"/>
                </a:solidFill>
                <a:latin typeface="Georgia" pitchFamily="18" charset="0"/>
              </a:rPr>
              <a:t>Duke of Edinburgh’s Award</a:t>
            </a:r>
          </a:p>
          <a:p>
            <a:pPr eaLnBrk="1" hangingPunct="1"/>
            <a:endParaRPr lang="en-GB" sz="2400" smtClean="0">
              <a:solidFill>
                <a:schemeClr val="tx1"/>
              </a:solidFill>
            </a:endParaRPr>
          </a:p>
          <a:p>
            <a:pPr eaLnBrk="1" hangingPunct="1"/>
            <a:endParaRPr lang="en-GB" sz="4600" b="1" smtClean="0">
              <a:solidFill>
                <a:schemeClr val="tx1"/>
              </a:solidFill>
            </a:endParaRPr>
          </a:p>
          <a:p>
            <a:pPr eaLnBrk="1" hangingPunct="1"/>
            <a:r>
              <a:rPr lang="en-GB" sz="5800" b="1" smtClean="0">
                <a:solidFill>
                  <a:srgbClr val="FFFF00"/>
                </a:solidFill>
              </a:rPr>
              <a:t>Weather</a:t>
            </a:r>
          </a:p>
        </p:txBody>
      </p:sp>
      <p:pic>
        <p:nvPicPr>
          <p:cNvPr id="13315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5113" y="333375"/>
            <a:ext cx="755650" cy="1200150"/>
          </a:xfrm>
          <a:prstGeom prst="rect">
            <a:avLst/>
          </a:prstGeom>
          <a:solidFill>
            <a:schemeClr val="accent1">
              <a:alpha val="32941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GB" smtClean="0"/>
          </a:p>
          <a:p>
            <a:pPr algn="ctr" eaLnBrk="1" hangingPunct="1">
              <a:buFont typeface="Arial" charset="0"/>
              <a:buNone/>
            </a:pPr>
            <a:r>
              <a:rPr lang="en-GB" sz="5400" smtClean="0">
                <a:cs typeface="Arial" charset="0"/>
              </a:rPr>
              <a:t>Thank you for listening</a:t>
            </a:r>
          </a:p>
          <a:p>
            <a:pPr algn="ctr" eaLnBrk="1" hangingPunct="1">
              <a:buFont typeface="Arial" charset="0"/>
              <a:buNone/>
            </a:pPr>
            <a:endParaRPr lang="en-GB" sz="5400" smtClean="0"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5400" smtClean="0">
                <a:cs typeface="Arial" charset="0"/>
              </a:rPr>
              <a:t>Any questions?</a:t>
            </a: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667625" y="333375"/>
            <a:ext cx="755650" cy="1200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9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Weather </a:t>
            </a:r>
            <a:endParaRPr lang="en-GB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>
                <a:solidFill>
                  <a:schemeClr val="tx1"/>
                </a:solidFill>
              </a:rPr>
              <a:t>we</a:t>
            </a:r>
            <a:r>
              <a:rPr lang="en-GB" i="1" dirty="0" err="1">
                <a:solidFill>
                  <a:schemeClr val="tx1"/>
                </a:solidFill>
              </a:rPr>
              <a:t>t̸h</a:t>
            </a:r>
            <a:r>
              <a:rPr lang="en-GB" b="1" dirty="0" err="1">
                <a:solidFill>
                  <a:schemeClr val="tx1"/>
                </a:solidFill>
              </a:rPr>
              <a:t>′</a:t>
            </a:r>
            <a:r>
              <a:rPr lang="en-GB" dirty="0" err="1">
                <a:solidFill>
                  <a:schemeClr val="tx1"/>
                </a:solidFill>
              </a:rPr>
              <a:t>ər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i="1" dirty="0">
                <a:solidFill>
                  <a:schemeClr val="tx1"/>
                </a:solidFill>
              </a:rPr>
              <a:t>noun</a:t>
            </a:r>
            <a:endParaRPr lang="en-GB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</a:rPr>
              <a:t>the general condition of the atmosphere at a particular time and place, with regard to the temperature, moisture, cloudiness, etc.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 to find out about it?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1268413"/>
            <a:ext cx="7705725" cy="525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Internet – </a:t>
            </a:r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www.mwis.org.uk;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www.metoffice.gov.uk;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www.foreca.com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Tourist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Mountain rescue bases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Newspapers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Television &amp; radio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Look around!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solidFill>
                  <a:schemeClr val="tx1"/>
                </a:solidFill>
              </a:rPr>
              <a:t>Check the forecast as close to the time of the expedition as possible to obtain the most accurate information.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Weather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1052513"/>
            <a:ext cx="8280400" cy="50403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Air pressure determines wind and weather patterns.</a:t>
            </a: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188" y="2276475"/>
          <a:ext cx="8137525" cy="39131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16424"/>
                <a:gridCol w="4320480"/>
              </a:tblGrid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High Pressure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Low Pressure</a:t>
                      </a:r>
                      <a:endParaRPr lang="en-GB" sz="3200" dirty="0"/>
                    </a:p>
                  </a:txBody>
                  <a:tcPr/>
                </a:tc>
              </a:tr>
              <a:tr h="96991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Warm in summer </a:t>
                      </a:r>
                    </a:p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Cold in winter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Colder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Clear skies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Cloudy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9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Calm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Windy; unsettled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Sunny 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Rain or snow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40481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Signs indicating weather change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50" y="1989138"/>
            <a:ext cx="6400800" cy="410368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sz="3600" smtClean="0">
                <a:solidFill>
                  <a:schemeClr val="tx1"/>
                </a:solidFill>
              </a:rPr>
              <a:t>Temperature</a:t>
            </a:r>
          </a:p>
          <a:p>
            <a:pPr eaLnBrk="1" hangingPunct="1"/>
            <a:endParaRPr lang="en-GB" sz="120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3600" smtClean="0">
                <a:solidFill>
                  <a:schemeClr val="tx1"/>
                </a:solidFill>
              </a:rPr>
              <a:t>Wind</a:t>
            </a:r>
          </a:p>
          <a:p>
            <a:pPr eaLnBrk="1" hangingPunct="1"/>
            <a:endParaRPr lang="en-GB" sz="120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3600" smtClean="0">
                <a:solidFill>
                  <a:schemeClr val="tx1"/>
                </a:solidFill>
              </a:rPr>
              <a:t>Birds &amp; animals</a:t>
            </a:r>
          </a:p>
          <a:p>
            <a:pPr eaLnBrk="1" hangingPunct="1">
              <a:buFont typeface="Arial" charset="0"/>
              <a:buChar char="•"/>
            </a:pPr>
            <a:endParaRPr lang="en-GB" sz="120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3600" smtClean="0">
                <a:solidFill>
                  <a:schemeClr val="tx1"/>
                </a:solidFill>
              </a:rPr>
              <a:t>Clouds </a:t>
            </a:r>
          </a:p>
          <a:p>
            <a:pPr eaLnBrk="1" hangingPunct="1"/>
            <a:endParaRPr lang="en-GB" sz="3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475" y="2781300"/>
            <a:ext cx="2520950" cy="1008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 cloud types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434" name="Picture 4" descr="http://www.historyforkids.org/scienceforkids/physics/weather/pictures/cirr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89875">
            <a:off x="755650" y="188913"/>
            <a:ext cx="296227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1913" y="2349500"/>
            <a:ext cx="2376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Cirrus</a:t>
            </a:r>
            <a:r>
              <a:rPr lang="en-GB">
                <a:latin typeface="Calibri" pitchFamily="34" charset="0"/>
              </a:rPr>
              <a:t> - thin, wispy, curly-shaped clouds</a:t>
            </a:r>
          </a:p>
        </p:txBody>
      </p:sp>
      <p:pic>
        <p:nvPicPr>
          <p:cNvPr id="18436" name="Picture 6" descr="http://cache2.allpostersimages.com/p/LRG/28/2885/FEHPD00Z/posters/cumulonimbus-clouds-western-austra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5224">
            <a:off x="5456238" y="315913"/>
            <a:ext cx="2962275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48375" y="2565400"/>
            <a:ext cx="30956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Cumulo-nimbus</a:t>
            </a:r>
            <a:r>
              <a:rPr lang="en-GB">
                <a:latin typeface="Calibri" pitchFamily="34" charset="0"/>
              </a:rPr>
              <a:t>- large, dense, towering clouds that cause rain and thunderstorms</a:t>
            </a:r>
          </a:p>
        </p:txBody>
      </p:sp>
      <p:pic>
        <p:nvPicPr>
          <p:cNvPr id="18438" name="Picture 11" descr="http://1.bp.blogspot.com/__5HQiPPDwB8/Ruym6olc5iI/AAAAAAAAAXo/oAnE7Aw3Vh0/s800/day-01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1659">
            <a:off x="717550" y="3578225"/>
            <a:ext cx="2952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76375" y="5876925"/>
            <a:ext cx="1871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Cumulus</a:t>
            </a:r>
            <a:r>
              <a:rPr lang="en-GB">
                <a:latin typeface="Calibri" pitchFamily="34" charset="0"/>
              </a:rPr>
              <a:t> - puffy clouds</a:t>
            </a:r>
          </a:p>
        </p:txBody>
      </p:sp>
      <p:pic>
        <p:nvPicPr>
          <p:cNvPr id="18440" name="Picture 13" descr="http://www.ankn.uaf.edu/curriculum/Athabascan/Whouy_Sze_Kuinalth/images/WeatherCloud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336201">
            <a:off x="5524500" y="3859213"/>
            <a:ext cx="30099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32363" y="5949950"/>
            <a:ext cx="2808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Stratus</a:t>
            </a:r>
            <a:r>
              <a:rPr lang="en-GB">
                <a:latin typeface="Calibri" pitchFamily="34" charset="0"/>
              </a:rPr>
              <a:t> - Layered, horizontal  clouds with a flat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011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Read the Clouds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388" y="1412875"/>
            <a:ext cx="8785225" cy="52562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Cirrus </a:t>
            </a:r>
            <a:r>
              <a:rPr lang="en-GB" dirty="0" smtClean="0">
                <a:solidFill>
                  <a:schemeClr val="tx1"/>
                </a:solidFill>
              </a:rPr>
              <a:t>clouds indicate fair weather in the immediate future – they can also be an indication of a change in weather within the next 24 hours.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Stratus</a:t>
            </a:r>
            <a:r>
              <a:rPr lang="en-GB" dirty="0" smtClean="0">
                <a:solidFill>
                  <a:schemeClr val="tx1"/>
                </a:solidFill>
              </a:rPr>
              <a:t> are low-lying solid clouds they bring drizzle or light snow.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Cumulus </a:t>
            </a:r>
            <a:r>
              <a:rPr lang="en-GB" dirty="0" smtClean="0">
                <a:solidFill>
                  <a:schemeClr val="tx1"/>
                </a:solidFill>
              </a:rPr>
              <a:t>clouds – if low clumps floating across the sky, there will be fair weather; vertical growth can indicate the start of a large storm.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</a:rPr>
              <a:t>Cumulonimbus</a:t>
            </a:r>
            <a:r>
              <a:rPr lang="en-GB" dirty="0" smtClean="0">
                <a:solidFill>
                  <a:schemeClr val="tx1"/>
                </a:solidFill>
              </a:rPr>
              <a:t> clouds are cumulus clouds that have grown vertically.  These clouds bring stormy weather such as rain, lightning and hail.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971550" y="404813"/>
            <a:ext cx="7772400" cy="14700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pic>
        <p:nvPicPr>
          <p:cNvPr id="20483" name="Picture 4" descr="http://j.whyville.net/smmk/whytimes/img?id=11662&amp;idx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20713"/>
            <a:ext cx="831532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Relating forecasts to observed conditions</a:t>
            </a:r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16113"/>
            <a:ext cx="9144000" cy="47529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For every 100m of climb, the temperature will drop 1⁰C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Forecasts do not take account of wind chill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Hills are more likely to have their own micro-climate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High pressure: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Summer – protect yourself against the sun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Winter – wrap up warm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Low pressure: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Layers; wet weather gear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276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Office Theme</vt:lpstr>
      <vt:lpstr>Slide 1</vt:lpstr>
      <vt:lpstr>Weather </vt:lpstr>
      <vt:lpstr>Where to find out about it?</vt:lpstr>
      <vt:lpstr>Weather systems</vt:lpstr>
      <vt:lpstr>Signs indicating weather change</vt:lpstr>
      <vt:lpstr>Basic cloud types</vt:lpstr>
      <vt:lpstr>Read the Clouds </vt:lpstr>
      <vt:lpstr>Slide 8</vt:lpstr>
      <vt:lpstr>Relating forecasts to observed conditions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Hendryd383</cp:lastModifiedBy>
  <cp:revision>45</cp:revision>
  <dcterms:created xsi:type="dcterms:W3CDTF">2011-07-02T10:21:08Z</dcterms:created>
  <dcterms:modified xsi:type="dcterms:W3CDTF">2014-04-07T15:37:12Z</dcterms:modified>
</cp:coreProperties>
</file>