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8" r:id="rId2"/>
    <p:sldId id="265" r:id="rId3"/>
    <p:sldId id="266" r:id="rId4"/>
    <p:sldId id="279" r:id="rId5"/>
    <p:sldId id="276" r:id="rId6"/>
    <p:sldId id="277" r:id="rId7"/>
    <p:sldId id="269" r:id="rId8"/>
    <p:sldId id="270" r:id="rId9"/>
    <p:sldId id="275" r:id="rId10"/>
    <p:sldId id="271" r:id="rId11"/>
    <p:sldId id="272" r:id="rId12"/>
    <p:sldId id="273" r:id="rId13"/>
    <p:sldId id="274" r:id="rId14"/>
    <p:sldId id="278" r:id="rId1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76" autoAdjust="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CAA1E496-EF0F-4BC9-95E6-E1CAECCBDD59}" type="datetimeFigureOut">
              <a:rPr lang="en-GB" smtClean="0"/>
              <a:t>08/12/2012</a:t>
            </a:fld>
            <a:endParaRPr lang="en-GB"/>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62FB97CD-DE4D-4E32-9B71-396666C688DE}" type="slidenum">
              <a:rPr lang="en-GB" smtClean="0"/>
              <a:t>‹#›</a:t>
            </a:fld>
            <a:endParaRPr lang="en-GB"/>
          </a:p>
        </p:txBody>
      </p:sp>
    </p:spTree>
    <p:extLst>
      <p:ext uri="{BB962C8B-B14F-4D97-AF65-F5344CB8AC3E}">
        <p14:creationId xmlns:p14="http://schemas.microsoft.com/office/powerpoint/2010/main" val="983506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315881E8-449E-4B30-B899-ABF4CBC60111}" type="datetimeFigureOut">
              <a:rPr lang="en-GB" smtClean="0"/>
              <a:t>08/12/2012</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30F0DAF4-8F90-412D-900B-6E9B1EDBAB07}" type="slidenum">
              <a:rPr lang="en-GB" smtClean="0"/>
              <a:t>‹#›</a:t>
            </a:fld>
            <a:endParaRPr lang="en-GB"/>
          </a:p>
        </p:txBody>
      </p:sp>
    </p:spTree>
    <p:extLst>
      <p:ext uri="{BB962C8B-B14F-4D97-AF65-F5344CB8AC3E}">
        <p14:creationId xmlns:p14="http://schemas.microsoft.com/office/powerpoint/2010/main" val="204353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F0DAF4-8F90-412D-900B-6E9B1EDBAB07}" type="slidenum">
              <a:rPr lang="en-GB" smtClean="0"/>
              <a:t>1</a:t>
            </a:fld>
            <a:endParaRPr lang="en-GB"/>
          </a:p>
        </p:txBody>
      </p:sp>
    </p:spTree>
    <p:extLst>
      <p:ext uri="{BB962C8B-B14F-4D97-AF65-F5344CB8AC3E}">
        <p14:creationId xmlns:p14="http://schemas.microsoft.com/office/powerpoint/2010/main" val="202005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F0DAF4-8F90-412D-900B-6E9B1EDBAB07}" type="slidenum">
              <a:rPr lang="en-GB" smtClean="0"/>
              <a:t>2</a:t>
            </a:fld>
            <a:endParaRPr lang="en-GB"/>
          </a:p>
        </p:txBody>
      </p:sp>
    </p:spTree>
    <p:extLst>
      <p:ext uri="{BB962C8B-B14F-4D97-AF65-F5344CB8AC3E}">
        <p14:creationId xmlns:p14="http://schemas.microsoft.com/office/powerpoint/2010/main" val="262451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F0DAF4-8F90-412D-900B-6E9B1EDBAB07}" type="slidenum">
              <a:rPr lang="en-GB" smtClean="0"/>
              <a:t>3</a:t>
            </a:fld>
            <a:endParaRPr lang="en-GB"/>
          </a:p>
        </p:txBody>
      </p:sp>
    </p:spTree>
    <p:extLst>
      <p:ext uri="{BB962C8B-B14F-4D97-AF65-F5344CB8AC3E}">
        <p14:creationId xmlns:p14="http://schemas.microsoft.com/office/powerpoint/2010/main" val="354467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347D39-7F8B-4F52-8270-E684BD7E8807}" type="datetimeFigureOut">
              <a:rPr lang="en-GB" smtClean="0"/>
              <a:t>08/12/2012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332999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347D39-7F8B-4F52-8270-E684BD7E8807}" type="datetimeFigureOut">
              <a:rPr lang="en-GB" smtClean="0"/>
              <a:t>08/12/2012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140515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347D39-7F8B-4F52-8270-E684BD7E8807}" type="datetimeFigureOut">
              <a:rPr lang="en-GB" smtClean="0"/>
              <a:t>08/12/2012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335893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ampcraft">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2564904"/>
            <a:ext cx="8229600" cy="35612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347D39-7F8B-4F52-8270-E684BD7E8807}" type="datetimeFigureOut">
              <a:rPr lang="en-GB" smtClean="0"/>
              <a:t>08/12/2012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960A9-4552-4E86-B94A-06A2760C4CBC}" type="slidenum">
              <a:rPr lang="en-GB" smtClean="0"/>
              <a:t>‹#›</a:t>
            </a:fld>
            <a:endParaRPr lang="en-GB"/>
          </a:p>
        </p:txBody>
      </p:sp>
      <p:grpSp>
        <p:nvGrpSpPr>
          <p:cNvPr id="7" name="Group 6"/>
          <p:cNvGrpSpPr/>
          <p:nvPr userDrawn="1"/>
        </p:nvGrpSpPr>
        <p:grpSpPr>
          <a:xfrm>
            <a:off x="1187624" y="358166"/>
            <a:ext cx="6981820" cy="870756"/>
            <a:chOff x="1187624" y="620688"/>
            <a:chExt cx="6981820" cy="870756"/>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12763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071" y="620688"/>
              <a:ext cx="859373" cy="870756"/>
            </a:xfrm>
            <a:prstGeom prst="rect">
              <a:avLst/>
            </a:prstGeom>
          </p:spPr>
        </p:pic>
      </p:grpSp>
    </p:spTree>
    <p:extLst>
      <p:ext uri="{BB962C8B-B14F-4D97-AF65-F5344CB8AC3E}">
        <p14:creationId xmlns:p14="http://schemas.microsoft.com/office/powerpoint/2010/main" val="273840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347D39-7F8B-4F52-8270-E684BD7E8807}" type="datetimeFigureOut">
              <a:rPr lang="en-GB" smtClean="0"/>
              <a:t>08/12/2012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82324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347D39-7F8B-4F52-8270-E684BD7E8807}" type="datetimeFigureOut">
              <a:rPr lang="en-GB" smtClean="0"/>
              <a:t>08/12/2012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282008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347D39-7F8B-4F52-8270-E684BD7E8807}" type="datetimeFigureOut">
              <a:rPr lang="en-GB" smtClean="0"/>
              <a:t>08/12/2012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19229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347D39-7F8B-4F52-8270-E684BD7E8807}" type="datetimeFigureOut">
              <a:rPr lang="en-GB" smtClean="0"/>
              <a:t>08/12/2012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284747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47D39-7F8B-4F52-8270-E684BD7E8807}" type="datetimeFigureOut">
              <a:rPr lang="en-GB" smtClean="0"/>
              <a:t>08/12/2012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87613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47D39-7F8B-4F52-8270-E684BD7E8807}" type="datetimeFigureOut">
              <a:rPr lang="en-GB" smtClean="0"/>
              <a:t>08/12/2012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209805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47D39-7F8B-4F52-8270-E684BD7E8807}" type="datetimeFigureOut">
              <a:rPr lang="en-GB" smtClean="0"/>
              <a:t>08/12/2012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D960A9-4552-4E86-B94A-06A2760C4CBC}" type="slidenum">
              <a:rPr lang="en-GB" smtClean="0"/>
              <a:t>‹#›</a:t>
            </a:fld>
            <a:endParaRPr lang="en-GB"/>
          </a:p>
        </p:txBody>
      </p:sp>
    </p:spTree>
    <p:extLst>
      <p:ext uri="{BB962C8B-B14F-4D97-AF65-F5344CB8AC3E}">
        <p14:creationId xmlns:p14="http://schemas.microsoft.com/office/powerpoint/2010/main" val="165266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47D39-7F8B-4F52-8270-E684BD7E8807}" type="datetimeFigureOut">
              <a:rPr lang="en-GB" smtClean="0"/>
              <a:t>08/12/2012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960A9-4552-4E86-B94A-06A2760C4CBC}" type="slidenum">
              <a:rPr lang="en-GB" smtClean="0"/>
              <a:t>‹#›</a:t>
            </a:fld>
            <a:endParaRPr lang="en-GB"/>
          </a:p>
        </p:txBody>
      </p:sp>
    </p:spTree>
    <p:extLst>
      <p:ext uri="{BB962C8B-B14F-4D97-AF65-F5344CB8AC3E}">
        <p14:creationId xmlns:p14="http://schemas.microsoft.com/office/powerpoint/2010/main" val="309753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1872208"/>
          </a:xfrm>
        </p:spPr>
        <p:txBody>
          <a:bodyPr>
            <a:normAutofit fontScale="90000"/>
          </a:bodyPr>
          <a:lstStyle/>
          <a:p>
            <a:r>
              <a:rPr lang="en-GB" dirty="0"/>
              <a:t/>
            </a:r>
            <a:br>
              <a:rPr lang="en-GB" dirty="0"/>
            </a:br>
            <a:r>
              <a:rPr lang="en-GB" sz="5400" dirty="0" smtClean="0"/>
              <a:t>DofE Gold </a:t>
            </a:r>
            <a:br>
              <a:rPr lang="en-GB" sz="5400" dirty="0" smtClean="0"/>
            </a:br>
            <a:r>
              <a:rPr lang="en-GB" sz="5400" dirty="0" smtClean="0"/>
              <a:t>Preparatory Map Skills</a:t>
            </a:r>
            <a:endParaRPr lang="en-GB" sz="5400" dirty="0"/>
          </a:p>
        </p:txBody>
      </p:sp>
      <p:sp>
        <p:nvSpPr>
          <p:cNvPr id="3" name="Content Placeholder 2"/>
          <p:cNvSpPr>
            <a:spLocks noGrp="1"/>
          </p:cNvSpPr>
          <p:nvPr>
            <p:ph idx="1"/>
          </p:nvPr>
        </p:nvSpPr>
        <p:spPr>
          <a:xfrm>
            <a:off x="457200" y="3573016"/>
            <a:ext cx="8229600" cy="2553147"/>
          </a:xfrm>
        </p:spPr>
        <p:txBody>
          <a:bodyPr>
            <a:normAutofit lnSpcReduction="10000"/>
          </a:bodyPr>
          <a:lstStyle/>
          <a:p>
            <a:pPr marL="0" indent="0" algn="ctr">
              <a:buNone/>
            </a:pPr>
            <a:endParaRPr lang="en-GB" dirty="0" smtClean="0"/>
          </a:p>
          <a:p>
            <a:pPr marL="0" indent="0" algn="ctr">
              <a:buNone/>
            </a:pPr>
            <a:endParaRPr lang="en-GB" dirty="0"/>
          </a:p>
          <a:p>
            <a:pPr marL="0" indent="0" algn="ctr">
              <a:buNone/>
            </a:pPr>
            <a:r>
              <a:rPr lang="en-GB" sz="4400" dirty="0" smtClean="0">
                <a:solidFill>
                  <a:schemeClr val="bg1">
                    <a:lumMod val="50000"/>
                  </a:schemeClr>
                </a:solidFill>
              </a:rPr>
              <a:t>&lt;&lt;Your Name&gt;&gt;</a:t>
            </a:r>
            <a:endParaRPr lang="en-GB" sz="4400" dirty="0" smtClean="0">
              <a:solidFill>
                <a:schemeClr val="bg1">
                  <a:lumMod val="50000"/>
                </a:schemeClr>
              </a:solidFill>
            </a:endParaRPr>
          </a:p>
          <a:p>
            <a:pPr marL="0" indent="0" algn="ctr">
              <a:buNone/>
            </a:pPr>
            <a:r>
              <a:rPr lang="en-GB" dirty="0" smtClean="0">
                <a:solidFill>
                  <a:schemeClr val="bg1">
                    <a:lumMod val="50000"/>
                  </a:schemeClr>
                </a:solidFill>
              </a:rPr>
              <a:t>D of E </a:t>
            </a:r>
            <a:r>
              <a:rPr lang="en-GB" dirty="0" smtClean="0">
                <a:solidFill>
                  <a:schemeClr val="bg1">
                    <a:lumMod val="50000"/>
                  </a:schemeClr>
                </a:solidFill>
              </a:rPr>
              <a:t>&lt;&lt;</a:t>
            </a:r>
            <a:r>
              <a:rPr lang="en-GB" smtClean="0">
                <a:solidFill>
                  <a:schemeClr val="bg1">
                    <a:lumMod val="50000"/>
                  </a:schemeClr>
                </a:solidFill>
              </a:rPr>
              <a:t>Your Position&gt;&gt;</a:t>
            </a:r>
            <a:endParaRPr lang="en-GB" dirty="0">
              <a:solidFill>
                <a:schemeClr val="bg1">
                  <a:lumMod val="50000"/>
                </a:schemeClr>
              </a:solidFill>
            </a:endParaRPr>
          </a:p>
        </p:txBody>
      </p:sp>
    </p:spTree>
    <p:extLst>
      <p:ext uri="{BB962C8B-B14F-4D97-AF65-F5344CB8AC3E}">
        <p14:creationId xmlns:p14="http://schemas.microsoft.com/office/powerpoint/2010/main" val="692933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Scale</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a:t>Scale is what makes map drawing possible. It takes real life things </a:t>
            </a:r>
            <a:r>
              <a:rPr lang="en-GB" sz="1800" dirty="0" smtClean="0"/>
              <a:t>and reduces </a:t>
            </a:r>
            <a:r>
              <a:rPr lang="en-GB" sz="1800" dirty="0"/>
              <a:t>them in size many times so they can be shown on a map</a:t>
            </a:r>
            <a:r>
              <a:rPr lang="en-GB" sz="1800" dirty="0" smtClean="0"/>
              <a:t>. Every </a:t>
            </a:r>
            <a:r>
              <a:rPr lang="en-GB" sz="1800" dirty="0"/>
              <a:t>map has a scale printed on the front and you should always check </a:t>
            </a:r>
            <a:r>
              <a:rPr lang="en-GB" sz="1800" dirty="0" smtClean="0"/>
              <a:t>this figure </a:t>
            </a:r>
            <a:r>
              <a:rPr lang="en-GB" sz="1800" dirty="0"/>
              <a:t>before you start reading it. It will tell you how much smaller the </a:t>
            </a:r>
            <a:r>
              <a:rPr lang="en-GB" sz="1800" dirty="0" smtClean="0"/>
              <a:t>area shown </a:t>
            </a:r>
            <a:r>
              <a:rPr lang="en-GB" sz="1800" dirty="0"/>
              <a:t>on the map is compared to the same area in real life</a:t>
            </a:r>
            <a:r>
              <a:rPr lang="en-GB" sz="1800" dirty="0" smtClean="0"/>
              <a:t>.</a:t>
            </a:r>
          </a:p>
          <a:p>
            <a:pPr marL="3679825" indent="0">
              <a:buNone/>
            </a:pPr>
            <a:r>
              <a:rPr lang="en-GB" sz="1800" b="1" dirty="0"/>
              <a:t>1:25 000</a:t>
            </a:r>
          </a:p>
          <a:p>
            <a:pPr marL="3679825" indent="0">
              <a:buNone/>
            </a:pPr>
            <a:r>
              <a:rPr lang="en-GB" sz="1800" dirty="0"/>
              <a:t>This means that every one unit </a:t>
            </a:r>
            <a:r>
              <a:rPr lang="en-GB" sz="1800" dirty="0" smtClean="0"/>
              <a:t>of measurement </a:t>
            </a:r>
            <a:r>
              <a:rPr lang="en-GB" sz="1800" dirty="0"/>
              <a:t>on the map (like </a:t>
            </a:r>
            <a:r>
              <a:rPr lang="en-GB" sz="1800" dirty="0" smtClean="0"/>
              <a:t>a centimetre</a:t>
            </a:r>
            <a:r>
              <a:rPr lang="en-GB" sz="1800" dirty="0"/>
              <a:t>) is the same as 25 000 </a:t>
            </a:r>
            <a:r>
              <a:rPr lang="en-GB" sz="1800" dirty="0" smtClean="0"/>
              <a:t>of those </a:t>
            </a:r>
            <a:r>
              <a:rPr lang="en-GB" sz="1800" dirty="0"/>
              <a:t>units (in this case 25 000 cm </a:t>
            </a:r>
            <a:r>
              <a:rPr lang="en-GB" sz="1800" dirty="0" smtClean="0"/>
              <a:t>or 250 </a:t>
            </a:r>
            <a:r>
              <a:rPr lang="en-GB" sz="1800" dirty="0"/>
              <a:t>metres) in real life.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77072"/>
            <a:ext cx="2466776" cy="247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2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Distance – Step 1</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t>Take a length of string </a:t>
            </a:r>
            <a:r>
              <a:rPr lang="en-GB" sz="2800" dirty="0" smtClean="0"/>
              <a:t>(or a paper’s edge) – </a:t>
            </a:r>
            <a:r>
              <a:rPr lang="en-GB" sz="2800" dirty="0"/>
              <a:t>it's best </a:t>
            </a:r>
            <a:r>
              <a:rPr lang="en-GB" sz="2800" dirty="0" smtClean="0"/>
              <a:t>to take </a:t>
            </a:r>
            <a:r>
              <a:rPr lang="en-GB" sz="2800" dirty="0"/>
              <a:t>one longer than you think </a:t>
            </a:r>
            <a:r>
              <a:rPr lang="en-GB" sz="2800" dirty="0" smtClean="0"/>
              <a:t>you'll need </a:t>
            </a:r>
            <a:r>
              <a:rPr lang="en-GB" sz="2800" dirty="0"/>
              <a:t>– and place one end on </a:t>
            </a:r>
            <a:r>
              <a:rPr lang="en-GB" sz="2800" dirty="0" smtClean="0"/>
              <a:t>your starting </a:t>
            </a:r>
            <a:r>
              <a:rPr lang="en-GB" sz="2800" dirty="0"/>
              <a:t>point.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67326"/>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967326"/>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75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Now carefully lay the string along </a:t>
            </a:r>
            <a:r>
              <a:rPr lang="en-GB" sz="2400" dirty="0" smtClean="0"/>
              <a:t>the road </a:t>
            </a:r>
            <a:r>
              <a:rPr lang="en-GB" sz="2400" dirty="0"/>
              <a:t>or path you know you're going </a:t>
            </a:r>
            <a:r>
              <a:rPr lang="en-GB" sz="2400" dirty="0" smtClean="0"/>
              <a:t>to use</a:t>
            </a:r>
            <a:r>
              <a:rPr lang="en-GB" sz="2400" dirty="0"/>
              <a:t>, following the curves as </a:t>
            </a:r>
            <a:r>
              <a:rPr lang="en-GB" sz="2400" dirty="0" smtClean="0"/>
              <a:t>closely as </a:t>
            </a:r>
            <a:r>
              <a:rPr lang="en-GB" sz="2400" dirty="0"/>
              <a:t>you can. When you reach </a:t>
            </a:r>
            <a:r>
              <a:rPr lang="en-GB" sz="2400" dirty="0" smtClean="0"/>
              <a:t>your finishing </a:t>
            </a:r>
            <a:r>
              <a:rPr lang="en-GB" sz="2400" dirty="0"/>
              <a:t>point, mark it on your </a:t>
            </a:r>
            <a:r>
              <a:rPr lang="en-GB" sz="2400" dirty="0" smtClean="0"/>
              <a:t>string with </a:t>
            </a:r>
            <a:r>
              <a:rPr lang="en-GB" sz="2400" dirty="0"/>
              <a:t>a </a:t>
            </a:r>
            <a:r>
              <a:rPr lang="en-GB" sz="2400" dirty="0" smtClean="0"/>
              <a:t>pen – or mark off the bends on the paper.</a:t>
            </a: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119274"/>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119274"/>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8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3</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Now that you have your distance </a:t>
            </a:r>
            <a:r>
              <a:rPr lang="en-GB" sz="2400" dirty="0" smtClean="0"/>
              <a:t>from the </a:t>
            </a:r>
            <a:r>
              <a:rPr lang="en-GB" sz="2400" dirty="0"/>
              <a:t>map, you can straighten out </a:t>
            </a:r>
            <a:r>
              <a:rPr lang="en-GB" sz="2400" dirty="0" smtClean="0"/>
              <a:t>your string </a:t>
            </a:r>
            <a:r>
              <a:rPr lang="en-GB" sz="2400" dirty="0"/>
              <a:t>and place it against the </a:t>
            </a:r>
            <a:r>
              <a:rPr lang="en-GB" sz="2400" dirty="0" smtClean="0"/>
              <a:t>scale bar </a:t>
            </a:r>
            <a:r>
              <a:rPr lang="en-GB" sz="2400" dirty="0"/>
              <a:t>to find out how far you </a:t>
            </a:r>
            <a:r>
              <a:rPr lang="en-GB" sz="2400" dirty="0" smtClean="0"/>
              <a:t>will actually </a:t>
            </a:r>
            <a:r>
              <a:rPr lang="en-GB" sz="2400" dirty="0"/>
              <a:t>be </a:t>
            </a:r>
            <a:r>
              <a:rPr lang="en-GB" sz="2400" dirty="0" smtClean="0"/>
              <a:t>travelling – or </a:t>
            </a:r>
            <a:r>
              <a:rPr lang="en-GB" sz="2400" dirty="0" err="1" smtClean="0"/>
              <a:t>dp</a:t>
            </a:r>
            <a:r>
              <a:rPr lang="en-GB" sz="2400" dirty="0" smtClean="0"/>
              <a:t> the same with the paper.</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62204"/>
            <a:ext cx="25241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062204"/>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50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00" y="1052736"/>
            <a:ext cx="8229600" cy="1143000"/>
          </a:xfrm>
        </p:spPr>
        <p:txBody>
          <a:bodyPr/>
          <a:lstStyle/>
          <a:p>
            <a:r>
              <a:rPr lang="en-GB" dirty="0" smtClean="0"/>
              <a:t>Setting a Map</a:t>
            </a:r>
            <a:endParaRPr lang="en-GB" dirty="0"/>
          </a:p>
        </p:txBody>
      </p:sp>
      <p:sp>
        <p:nvSpPr>
          <p:cNvPr id="3" name="Content Placeholder 2"/>
          <p:cNvSpPr>
            <a:spLocks noGrp="1"/>
          </p:cNvSpPr>
          <p:nvPr>
            <p:ph idx="1"/>
          </p:nvPr>
        </p:nvSpPr>
        <p:spPr>
          <a:xfrm>
            <a:off x="457200" y="1916832"/>
            <a:ext cx="8229600" cy="4209331"/>
          </a:xfrm>
        </p:spPr>
        <p:txBody>
          <a:bodyPr/>
          <a:lstStyle/>
          <a:p>
            <a:pPr marL="0" indent="0" algn="ctr">
              <a:buNone/>
            </a:pPr>
            <a:r>
              <a:rPr lang="en-GB" sz="2400" dirty="0">
                <a:solidFill>
                  <a:srgbClr val="FF0000"/>
                </a:solidFill>
              </a:rPr>
              <a:t>*REMEMBER: The top of the map always points to north</a:t>
            </a:r>
            <a:r>
              <a:rPr lang="en-GB" sz="2400" dirty="0" smtClean="0">
                <a:solidFill>
                  <a:srgbClr val="FF0000"/>
                </a:solidFill>
              </a:rPr>
              <a:t>*</a:t>
            </a:r>
            <a:endParaRPr lang="en-GB" sz="2400" dirty="0">
              <a:solidFill>
                <a:srgbClr val="FF0000"/>
              </a:solidFill>
            </a:endParaRPr>
          </a:p>
          <a:p>
            <a:pPr marL="0" indent="0">
              <a:buNone/>
            </a:pPr>
            <a:r>
              <a:rPr lang="en-GB" sz="2400" dirty="0" smtClean="0"/>
              <a:t>Line </a:t>
            </a:r>
            <a:r>
              <a:rPr lang="en-GB" sz="2400" dirty="0"/>
              <a:t>up the edge of the compass with the blue North/South grid lines on the map. Holding the compass firmly in this position with your thumb rotate yourself and the map around until the compass needle falls within the orienting needle on the base of the compass</a:t>
            </a:r>
            <a:r>
              <a:rPr lang="en-GB" sz="2400" dirty="0" smtClean="0"/>
              <a:t>.</a:t>
            </a:r>
          </a:p>
          <a:p>
            <a:pPr marL="0" indent="0">
              <a:buNone/>
            </a:pPr>
            <a:endParaRPr lang="en-GB" sz="2400" dirty="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176571"/>
            <a:ext cx="2409056" cy="266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16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a:t>
            </a:r>
            <a:endParaRPr lang="en-GB" dirty="0"/>
          </a:p>
        </p:txBody>
      </p:sp>
      <p:sp>
        <p:nvSpPr>
          <p:cNvPr id="3" name="Content Placeholder 2"/>
          <p:cNvSpPr>
            <a:spLocks noGrp="1"/>
          </p:cNvSpPr>
          <p:nvPr>
            <p:ph idx="1"/>
          </p:nvPr>
        </p:nvSpPr>
        <p:spPr/>
        <p:txBody>
          <a:bodyPr/>
          <a:lstStyle/>
          <a:p>
            <a:pPr marL="0" indent="0" algn="ctr">
              <a:buNone/>
            </a:pPr>
            <a:r>
              <a:rPr lang="en-GB" dirty="0"/>
              <a:t>T</a:t>
            </a:r>
            <a:r>
              <a:rPr lang="en-GB" dirty="0" smtClean="0"/>
              <a:t>o </a:t>
            </a:r>
            <a:r>
              <a:rPr lang="en-GB" dirty="0"/>
              <a:t>provide you with the basic knowledge regarding Ordinance Survey Maps that you will need in order for you to understand the information that the map contains</a:t>
            </a:r>
          </a:p>
        </p:txBody>
      </p:sp>
    </p:spTree>
    <p:extLst>
      <p:ext uri="{BB962C8B-B14F-4D97-AF65-F5344CB8AC3E}">
        <p14:creationId xmlns:p14="http://schemas.microsoft.com/office/powerpoint/2010/main" val="144997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normAutofit/>
          </a:bodyPr>
          <a:lstStyle/>
          <a:p>
            <a:pPr lvl="0"/>
            <a:r>
              <a:rPr lang="en-GB" dirty="0"/>
              <a:t>Map familiarisation and Conventional Signs ;</a:t>
            </a:r>
          </a:p>
          <a:p>
            <a:pPr lvl="0"/>
            <a:r>
              <a:rPr lang="en-GB" dirty="0"/>
              <a:t>OS Grid System;</a:t>
            </a:r>
          </a:p>
          <a:p>
            <a:pPr lvl="0"/>
            <a:r>
              <a:rPr lang="en-GB" dirty="0"/>
              <a:t>North and Magnetic Variation;</a:t>
            </a:r>
          </a:p>
          <a:p>
            <a:pPr lvl="0"/>
            <a:r>
              <a:rPr lang="en-GB" dirty="0"/>
              <a:t>Contours;</a:t>
            </a:r>
          </a:p>
          <a:p>
            <a:pPr lvl="0"/>
            <a:r>
              <a:rPr lang="en-GB" dirty="0"/>
              <a:t>Scales and Distances;</a:t>
            </a:r>
          </a:p>
          <a:p>
            <a:r>
              <a:rPr lang="en-GB" dirty="0"/>
              <a:t>Setting the Map.</a:t>
            </a:r>
          </a:p>
        </p:txBody>
      </p:sp>
    </p:spTree>
    <p:extLst>
      <p:ext uri="{BB962C8B-B14F-4D97-AF65-F5344CB8AC3E}">
        <p14:creationId xmlns:p14="http://schemas.microsoft.com/office/powerpoint/2010/main" val="1374752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 Maps - Familiarisation</a:t>
            </a:r>
            <a:endParaRPr lang="en-GB"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GB" dirty="0" smtClean="0"/>
              <a:t>Every OS Map will have the following information:</a:t>
            </a:r>
          </a:p>
          <a:p>
            <a:pPr marL="0" indent="0" algn="ctr">
              <a:buNone/>
            </a:pPr>
            <a:endParaRPr lang="en-GB" dirty="0" smtClean="0"/>
          </a:p>
          <a:p>
            <a:r>
              <a:rPr lang="en-GB" dirty="0" smtClean="0">
                <a:solidFill>
                  <a:srgbClr val="FF0000"/>
                </a:solidFill>
              </a:rPr>
              <a:t>Scale</a:t>
            </a:r>
            <a:r>
              <a:rPr lang="en-GB" dirty="0" smtClean="0"/>
              <a:t> – 1:25,000 or 1:50,000</a:t>
            </a:r>
          </a:p>
          <a:p>
            <a:r>
              <a:rPr lang="en-GB" dirty="0" smtClean="0">
                <a:solidFill>
                  <a:srgbClr val="FF0000"/>
                </a:solidFill>
              </a:rPr>
              <a:t>Name</a:t>
            </a:r>
          </a:p>
          <a:p>
            <a:r>
              <a:rPr lang="en-GB" dirty="0" smtClean="0">
                <a:solidFill>
                  <a:srgbClr val="FF0000"/>
                </a:solidFill>
              </a:rPr>
              <a:t>Number</a:t>
            </a:r>
            <a:r>
              <a:rPr lang="en-GB" dirty="0" smtClean="0"/>
              <a:t> – Series, Sheet, Edition</a:t>
            </a:r>
          </a:p>
          <a:p>
            <a:r>
              <a:rPr lang="en-GB" dirty="0" smtClean="0">
                <a:solidFill>
                  <a:srgbClr val="FF0000"/>
                </a:solidFill>
              </a:rPr>
              <a:t>Date of Printing</a:t>
            </a:r>
          </a:p>
          <a:p>
            <a:r>
              <a:rPr lang="en-GB" dirty="0" smtClean="0">
                <a:solidFill>
                  <a:srgbClr val="FF0000"/>
                </a:solidFill>
              </a:rPr>
              <a:t>Identifying Letters </a:t>
            </a:r>
            <a:r>
              <a:rPr lang="en-GB" dirty="0" smtClean="0"/>
              <a:t>– i.e. NN</a:t>
            </a:r>
          </a:p>
          <a:p>
            <a:pPr marL="354013" indent="-354013"/>
            <a:r>
              <a:rPr lang="en-GB" dirty="0" smtClean="0">
                <a:solidFill>
                  <a:srgbClr val="FF0000"/>
                </a:solidFill>
              </a:rPr>
              <a:t>Magnetic Variation </a:t>
            </a:r>
            <a:r>
              <a:rPr lang="en-GB" dirty="0" smtClean="0"/>
              <a:t>– Top/Centre and Bottom/Right</a:t>
            </a:r>
          </a:p>
          <a:p>
            <a:pPr marL="354013" indent="-354013"/>
            <a:r>
              <a:rPr lang="en-GB" dirty="0" smtClean="0">
                <a:solidFill>
                  <a:srgbClr val="FF0000"/>
                </a:solidFill>
              </a:rPr>
              <a:t>Scales</a:t>
            </a:r>
            <a:r>
              <a:rPr lang="en-GB" dirty="0" smtClean="0"/>
              <a:t> – Metric, Imperial and Nautical</a:t>
            </a:r>
          </a:p>
          <a:p>
            <a:pPr marL="354013" indent="-354013"/>
            <a:r>
              <a:rPr lang="en-GB" dirty="0" smtClean="0">
                <a:solidFill>
                  <a:srgbClr val="FF0000"/>
                </a:solidFill>
              </a:rPr>
              <a:t>Conventional Signs</a:t>
            </a:r>
            <a:endParaRPr lang="en-GB" dirty="0">
              <a:solidFill>
                <a:srgbClr val="FF0000"/>
              </a:solidFill>
            </a:endParaRPr>
          </a:p>
        </p:txBody>
      </p:sp>
    </p:spTree>
    <p:extLst>
      <p:ext uri="{BB962C8B-B14F-4D97-AF65-F5344CB8AC3E}">
        <p14:creationId xmlns:p14="http://schemas.microsoft.com/office/powerpoint/2010/main" val="423553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8229600" cy="1143000"/>
          </a:xfrm>
        </p:spPr>
        <p:txBody>
          <a:bodyPr>
            <a:normAutofit fontScale="90000"/>
          </a:bodyPr>
          <a:lstStyle/>
          <a:p>
            <a:r>
              <a:rPr lang="en-GB" sz="4000" b="1" dirty="0"/>
              <a:t>Grid North, Magnetic North and True North</a:t>
            </a:r>
            <a:r>
              <a:rPr lang="en-GB" b="1" dirty="0"/>
              <a:t/>
            </a:r>
            <a:br>
              <a:rPr lang="en-GB" b="1" dirty="0"/>
            </a:br>
            <a:endParaRPr lang="en-GB"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GB" dirty="0"/>
              <a:t>There are three </a:t>
            </a:r>
            <a:r>
              <a:rPr lang="en-GB" dirty="0" err="1" smtClean="0"/>
              <a:t>Norths</a:t>
            </a:r>
            <a:r>
              <a:rPr lang="en-GB" dirty="0" smtClean="0"/>
              <a:t> </a:t>
            </a:r>
            <a:r>
              <a:rPr lang="en-GB" dirty="0"/>
              <a:t>commonly in use in Great Britain:</a:t>
            </a:r>
          </a:p>
          <a:p>
            <a:endParaRPr lang="en-GB" dirty="0"/>
          </a:p>
          <a:p>
            <a:r>
              <a:rPr lang="en-GB" dirty="0">
                <a:solidFill>
                  <a:srgbClr val="FF0000"/>
                </a:solidFill>
              </a:rPr>
              <a:t>Grid North</a:t>
            </a:r>
            <a:r>
              <a:rPr lang="en-GB" dirty="0"/>
              <a:t>: the direction of a grid line which is parallel to the central meridian on the National Grid.</a:t>
            </a:r>
          </a:p>
          <a:p>
            <a:endParaRPr lang="en-GB" dirty="0"/>
          </a:p>
          <a:p>
            <a:r>
              <a:rPr lang="en-GB" dirty="0">
                <a:solidFill>
                  <a:srgbClr val="FF0000"/>
                </a:solidFill>
              </a:rPr>
              <a:t>True North</a:t>
            </a:r>
            <a:r>
              <a:rPr lang="en-GB" dirty="0"/>
              <a:t>: the direction of a meridian of longitude which converges on the North Pole.</a:t>
            </a:r>
          </a:p>
          <a:p>
            <a:endParaRPr lang="en-GB" dirty="0"/>
          </a:p>
          <a:p>
            <a:r>
              <a:rPr lang="en-GB" dirty="0">
                <a:solidFill>
                  <a:srgbClr val="FF0000"/>
                </a:solidFill>
              </a:rPr>
              <a:t>Magnetic North</a:t>
            </a:r>
            <a:r>
              <a:rPr lang="en-GB" dirty="0"/>
              <a:t>: the direction indicated by a magnetic compass. Magnetic North moves slowly with a variable rate and currently is west of Grid North in Great Britain.</a:t>
            </a:r>
          </a:p>
        </p:txBody>
      </p:sp>
    </p:spTree>
    <p:extLst>
      <p:ext uri="{BB962C8B-B14F-4D97-AF65-F5344CB8AC3E}">
        <p14:creationId xmlns:p14="http://schemas.microsoft.com/office/powerpoint/2010/main" val="47407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lstStyle/>
          <a:p>
            <a:r>
              <a:rPr lang="en-GB" dirty="0" smtClean="0"/>
              <a:t>Magnetic Variation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2348880"/>
            <a:ext cx="1828800" cy="2752725"/>
          </a:xfrm>
        </p:spPr>
      </p:pic>
      <p:sp>
        <p:nvSpPr>
          <p:cNvPr id="5" name="TextBox 4"/>
          <p:cNvSpPr txBox="1"/>
          <p:nvPr/>
        </p:nvSpPr>
        <p:spPr>
          <a:xfrm>
            <a:off x="3635896" y="5229200"/>
            <a:ext cx="2402517" cy="923330"/>
          </a:xfrm>
          <a:prstGeom prst="rect">
            <a:avLst/>
          </a:prstGeom>
          <a:noFill/>
        </p:spPr>
        <p:txBody>
          <a:bodyPr wrap="none" rtlCol="0">
            <a:spAutoFit/>
          </a:bodyPr>
          <a:lstStyle/>
          <a:p>
            <a:r>
              <a:rPr lang="en-GB" dirty="0" smtClean="0"/>
              <a:t>GRID to MAG – ADD</a:t>
            </a:r>
          </a:p>
          <a:p>
            <a:endParaRPr lang="en-GB" dirty="0"/>
          </a:p>
          <a:p>
            <a:r>
              <a:rPr lang="en-GB" dirty="0" smtClean="0"/>
              <a:t>MAG to GRID – GET RID</a:t>
            </a:r>
            <a:endParaRPr lang="en-GB" dirty="0"/>
          </a:p>
        </p:txBody>
      </p:sp>
    </p:spTree>
    <p:extLst>
      <p:ext uri="{BB962C8B-B14F-4D97-AF65-F5344CB8AC3E}">
        <p14:creationId xmlns:p14="http://schemas.microsoft.com/office/powerpoint/2010/main" val="270581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Four-Figure Grid Square</a:t>
            </a:r>
            <a:endParaRPr lang="en-GB" dirty="0"/>
          </a:p>
        </p:txBody>
      </p:sp>
      <p:sp>
        <p:nvSpPr>
          <p:cNvPr id="3" name="Content Placeholder 2"/>
          <p:cNvSpPr>
            <a:spLocks noGrp="1"/>
          </p:cNvSpPr>
          <p:nvPr>
            <p:ph idx="1"/>
          </p:nvPr>
        </p:nvSpPr>
        <p:spPr/>
        <p:txBody>
          <a:bodyPr/>
          <a:lstStyle/>
          <a:p>
            <a:pPr marL="0" indent="0" algn="ctr">
              <a:buNone/>
            </a:pPr>
            <a:r>
              <a:rPr lang="en-GB" sz="2800" dirty="0"/>
              <a:t>Each square has a grid reference </a:t>
            </a:r>
            <a:r>
              <a:rPr lang="en-GB" sz="2800" dirty="0" smtClean="0"/>
              <a:t>which you </a:t>
            </a:r>
            <a:r>
              <a:rPr lang="en-GB" sz="2800" dirty="0"/>
              <a:t>get by putting together the numbers </a:t>
            </a:r>
            <a:r>
              <a:rPr lang="en-GB" sz="2800" dirty="0" smtClean="0"/>
              <a:t>of the </a:t>
            </a:r>
            <a:r>
              <a:rPr lang="en-GB" sz="2800" dirty="0"/>
              <a:t>E</a:t>
            </a:r>
            <a:r>
              <a:rPr lang="en-GB" sz="2800" dirty="0" smtClean="0"/>
              <a:t>asting </a:t>
            </a:r>
            <a:r>
              <a:rPr lang="en-GB" sz="2800" dirty="0"/>
              <a:t>and </a:t>
            </a:r>
            <a:r>
              <a:rPr lang="en-GB" sz="2800" dirty="0" smtClean="0"/>
              <a:t>Northing </a:t>
            </a:r>
            <a:r>
              <a:rPr lang="en-GB" sz="2800" dirty="0"/>
              <a:t>that cross in </a:t>
            </a:r>
            <a:r>
              <a:rPr lang="en-GB" sz="2800" dirty="0" smtClean="0"/>
              <a:t>its bottom </a:t>
            </a:r>
            <a:r>
              <a:rPr lang="en-GB" sz="2800" dirty="0"/>
              <a:t>left hand corner</a:t>
            </a:r>
            <a:r>
              <a:rPr lang="en-GB"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4005064"/>
            <a:ext cx="21717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21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Six-Figure Grid Square</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t>In your head, you should be able to </a:t>
            </a:r>
            <a:r>
              <a:rPr lang="en-GB" sz="2800" dirty="0" smtClean="0"/>
              <a:t>divide all </a:t>
            </a:r>
            <a:r>
              <a:rPr lang="en-GB" sz="2800" dirty="0"/>
              <a:t>sides of the square into ten </a:t>
            </a:r>
            <a:r>
              <a:rPr lang="en-GB" sz="2800" dirty="0" smtClean="0"/>
              <a:t>equal sections</a:t>
            </a:r>
            <a:r>
              <a:rPr lang="en-GB" sz="2800" dirty="0"/>
              <a:t>. By doing this, you </a:t>
            </a:r>
            <a:r>
              <a:rPr lang="en-GB" sz="2800" dirty="0" smtClean="0"/>
              <a:t> can pinpoint locations </a:t>
            </a:r>
            <a:r>
              <a:rPr lang="en-GB" sz="2800" dirty="0"/>
              <a:t>within the square – these are</a:t>
            </a:r>
          </a:p>
          <a:p>
            <a:pPr marL="0" indent="0">
              <a:buNone/>
            </a:pPr>
            <a:r>
              <a:rPr lang="en-GB" sz="2800" dirty="0"/>
              <a:t>called six-figure grid references.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4424363"/>
            <a:ext cx="21717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Contours</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Contour lines are a map’s way of showing you how high the land is. They </a:t>
            </a:r>
            <a:r>
              <a:rPr lang="en-GB" sz="2400" dirty="0" smtClean="0"/>
              <a:t>join together </a:t>
            </a:r>
            <a:r>
              <a:rPr lang="en-GB" sz="2400" dirty="0"/>
              <a:t>places of the same height and form patterns that </a:t>
            </a:r>
            <a:r>
              <a:rPr lang="en-GB" sz="2400" dirty="0" smtClean="0"/>
              <a:t>help </a:t>
            </a:r>
            <a:r>
              <a:rPr lang="en-GB" sz="2400" dirty="0"/>
              <a:t>us to </a:t>
            </a:r>
            <a:r>
              <a:rPr lang="en-GB" sz="2400" dirty="0" smtClean="0"/>
              <a:t>imagine what </a:t>
            </a:r>
            <a:r>
              <a:rPr lang="en-GB" sz="2400" dirty="0"/>
              <a:t>the land actually looks like.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35" y="3789040"/>
            <a:ext cx="72675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370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644</Words>
  <Application>Microsoft Office PowerPoint</Application>
  <PresentationFormat>On-screen Show (4:3)</PresentationFormat>
  <Paragraphs>60</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DofE Gold  Preparatory Map Skills</vt:lpstr>
      <vt:lpstr>Aim</vt:lpstr>
      <vt:lpstr>Method</vt:lpstr>
      <vt:lpstr>OS Maps - Familiarisation</vt:lpstr>
      <vt:lpstr>Grid North, Magnetic North and True North </vt:lpstr>
      <vt:lpstr>Magnetic Variation</vt:lpstr>
      <vt:lpstr>Four-Figure Grid Square</vt:lpstr>
      <vt:lpstr>Six-Figure Grid Square</vt:lpstr>
      <vt:lpstr>Contours</vt:lpstr>
      <vt:lpstr>Scale</vt:lpstr>
      <vt:lpstr>Measuring Distance – Step 1</vt:lpstr>
      <vt:lpstr>Step 2</vt:lpstr>
      <vt:lpstr>Step 3</vt:lpstr>
      <vt:lpstr>Setting a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Craft For Gold Expeditions</dc:title>
  <dc:creator>Hamish</dc:creator>
  <cp:lastModifiedBy>Hamish</cp:lastModifiedBy>
  <cp:revision>38</cp:revision>
  <cp:lastPrinted>2012-11-19T14:22:53Z</cp:lastPrinted>
  <dcterms:created xsi:type="dcterms:W3CDTF">2012-10-30T21:32:48Z</dcterms:created>
  <dcterms:modified xsi:type="dcterms:W3CDTF">2012-12-08T12:21:11Z</dcterms:modified>
</cp:coreProperties>
</file>